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90D0D8-16C1-4DD3-9769-86513FD2147B}">
  <a:tblStyle styleId="{1B90D0D8-16C1-4DD3-9769-86513FD214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11216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84884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243275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5424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0045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148562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735815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001665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401075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08519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Shape 2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523684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27091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239754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755856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578404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420362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346804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Shape 2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613728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Shape 2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220368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Shape 3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204819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20844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90351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56571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49621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69816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3595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4284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40568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848" cy="172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 rot="5400000">
            <a:off x="2703240" y="-1248122"/>
            <a:ext cx="2739750" cy="749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896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50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216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27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>
                <a:latin typeface="Roboto"/>
                <a:ea typeface="Roboto"/>
                <a:cs typeface="Roboto"/>
                <a:sym typeface="Roboto"/>
              </a:rPr>
              <a:t>Environment Development</a:t>
            </a:r>
            <a:r>
              <a:rPr lang="en-AU" sz="48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Assessment </a:t>
            </a:r>
            <a:r>
              <a:rPr lang="en-AU">
                <a:latin typeface="Roboto"/>
                <a:ea typeface="Roboto"/>
                <a:cs typeface="Roboto"/>
                <a:sym typeface="Roboto"/>
              </a:rPr>
              <a:t>4</a:t>
            </a:r>
            <a:endParaRPr sz="4800" b="0" i="0" u="none" strike="noStrike" cap="none">
              <a:solidFill>
                <a:srgbClr val="00B0F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2400" dirty="0" err="1" smtClean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Asish</a:t>
            </a:r>
            <a:r>
              <a:rPr lang="en-AU" sz="2400" dirty="0" smtClean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Sharma</a:t>
            </a:r>
            <a:endParaRPr sz="2400" b="0" i="0" u="none" strike="noStrike" cap="none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Thumbnails - Key Assets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0" name="Shape 160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21375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1" name="Shape 161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9425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2" name="Shape 162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53325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40075" y="1472900"/>
            <a:ext cx="21690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in the green boxes</a:t>
            </a:r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0413" y="1517575"/>
            <a:ext cx="1888321" cy="2670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273" y="1063379"/>
            <a:ext cx="5536202" cy="333098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325" y="1775900"/>
            <a:ext cx="2666669" cy="20790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Task|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Primitive Blockout</a:t>
            </a:r>
            <a:endParaRPr/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Blockout Tasks: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 Maya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lvl="1" indent="-38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9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Using only primitives create a primitive blockout of your assets.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 the game engine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marR="0" lvl="1" indent="-38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9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Use primitive blocks and meshes to block out your level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marR="0" lvl="1" indent="-38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9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Include your primitive maya blocks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Screen capture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at least three views in the level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and paste them into the slide below.</a:t>
            </a:r>
            <a:r>
              <a:rPr lang="en-AU" sz="9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AU" sz="9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9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Requirements:</a:t>
            </a:r>
            <a:r>
              <a:rPr lang="en-AU" sz="1000" b="1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9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blockout should be the correct scale and represent the key forms of the design.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Primitives Blockout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 txBox="1"/>
          <p:nvPr/>
        </p:nvSpPr>
        <p:spPr>
          <a:xfrm>
            <a:off x="369149" y="4243262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 view 1</a:t>
            </a:r>
            <a:endParaRPr sz="10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6849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7" name="Shape 177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3724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483849" y="1472900"/>
            <a:ext cx="21690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in the green boxes</a:t>
            </a:r>
            <a:endParaRPr/>
          </a:p>
        </p:txBody>
      </p:sp>
      <p:pic>
        <p:nvPicPr>
          <p:cNvPr id="179" name="Shape 179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49974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0" name="Shape 180"/>
          <p:cNvSpPr txBox="1"/>
          <p:nvPr/>
        </p:nvSpPr>
        <p:spPr>
          <a:xfrm>
            <a:off x="3236849" y="4274312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 view 2</a:t>
            </a:r>
            <a:endParaRPr sz="10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6049974" y="4274312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 view </a:t>
            </a:r>
            <a:r>
              <a:rPr lang="en-AU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10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6" r="3597" b="2775"/>
          <a:stretch/>
        </p:blipFill>
        <p:spPr>
          <a:xfrm>
            <a:off x="423724" y="2542725"/>
            <a:ext cx="2559789" cy="9880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666" y="2276438"/>
            <a:ext cx="2493197" cy="14535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549" y="2428252"/>
            <a:ext cx="2582379" cy="13144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Feedback|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Pre-production</a:t>
            </a:r>
            <a:endParaRPr/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383575" y="1338175"/>
            <a:ext cx="5448600" cy="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Obtain approval for your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pre-production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before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modelling your asset.</a:t>
            </a:r>
            <a:endParaRPr/>
          </a:p>
        </p:txBody>
      </p:sp>
      <p:graphicFrame>
        <p:nvGraphicFramePr>
          <p:cNvPr id="188" name="Shape 188"/>
          <p:cNvGraphicFramePr/>
          <p:nvPr/>
        </p:nvGraphicFramePr>
        <p:xfrm>
          <a:off x="479287" y="1710920"/>
          <a:ext cx="7384775" cy="1231775"/>
        </p:xfrm>
        <a:graphic>
          <a:graphicData uri="http://schemas.openxmlformats.org/drawingml/2006/table">
            <a:tbl>
              <a:tblPr>
                <a:noFill/>
                <a:tableStyleId>{1B90D0D8-16C1-4DD3-9769-86513FD2147B}</a:tableStyleId>
              </a:tblPr>
              <a:tblGrid>
                <a:gridCol w="6581450"/>
                <a:gridCol w="803325"/>
              </a:tblGrid>
              <a:tr h="284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Feedback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Approved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</a:tr>
              <a:tr h="896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9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189" name="Shape 189"/>
          <p:cNvSpPr txBox="1"/>
          <p:nvPr/>
        </p:nvSpPr>
        <p:spPr>
          <a:xfrm>
            <a:off x="7309550" y="227745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1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Task|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Modelling</a:t>
            </a:r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Modelling Tasks: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 Maya create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asset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using polygon modelling techniques.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Take two of your best models for the environment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marR="0" lvl="1" indent="-38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900"/>
              <a:buFont typeface="Roboto"/>
              <a:buChar char="–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Screen capture a perspective view of the model in shaded wireframe mode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and paste it into the slide below.</a:t>
            </a:r>
            <a:endParaRPr/>
          </a:p>
          <a:p>
            <a:pPr marL="742950" marR="0" lvl="1" indent="-38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900"/>
              <a:buFont typeface="Roboto"/>
              <a:buChar char="–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UV Unwrap your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mask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model. 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marR="0" lvl="1" indent="-38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900"/>
              <a:buFont typeface="Roboto"/>
              <a:buChar char="–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Take a UV snapshot of your mask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’s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UV layout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and paste it into the slide below.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Bring the newly created assets into the game engine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marR="0" lvl="1" indent="-38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9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Take a snapshot of 3 different views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Requirements:</a:t>
            </a:r>
            <a:r>
              <a:rPr lang="en-AU" sz="1000" b="1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9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mesh must meet the brief and technical requirements.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mesh needs to be clean with efficient topology.</a:t>
            </a:r>
            <a:endParaRPr/>
          </a:p>
          <a:p>
            <a: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Use Mesh Cleanup and remove/fix any: N-gons, Hidden edges, Lamina faces or Isolated vertices. </a:t>
            </a:r>
            <a:endParaRPr/>
          </a:p>
          <a:p>
            <a: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Delete your history, freeze transforms, set your pivots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clean your outliner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and e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nsure your Mesh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is named appropriately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000" b="1" i="0" u="none" strike="noStrike" cap="none">
              <a:solidFill>
                <a:srgbClr val="00B0F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Modelling &amp; UV|</a:t>
            </a:r>
            <a:r>
              <a:rPr lang="en-AU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Asset 1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Shape 201"/>
          <p:cNvSpPr txBox="1"/>
          <p:nvPr/>
        </p:nvSpPr>
        <p:spPr>
          <a:xfrm>
            <a:off x="1667374" y="4212387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Perspective shaded wireframe</a:t>
            </a: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Shape 202"/>
          <p:cNvSpPr txBox="1"/>
          <p:nvPr/>
        </p:nvSpPr>
        <p:spPr>
          <a:xfrm>
            <a:off x="4433949" y="4212387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AU" sz="10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UV Snapshot</a:t>
            </a:r>
            <a:endParaRPr sz="1000" b="0" i="0" u="none" strike="noStrike" cap="non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3" name="Shape 203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33949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4" name="Shape 204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1999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1852649" y="1472900"/>
            <a:ext cx="21690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in the green boxes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1999" y="2238533"/>
            <a:ext cx="2671048" cy="137959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3201" y="1537944"/>
            <a:ext cx="2671048" cy="26763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Modelling &amp; UV|</a:t>
            </a:r>
            <a:r>
              <a:rPr lang="en-AU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Asset 2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Shape 211"/>
          <p:cNvSpPr txBox="1"/>
          <p:nvPr/>
        </p:nvSpPr>
        <p:spPr>
          <a:xfrm>
            <a:off x="1667374" y="4212387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Perspective shaded wireframe</a:t>
            </a: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Shape 212"/>
          <p:cNvSpPr txBox="1"/>
          <p:nvPr/>
        </p:nvSpPr>
        <p:spPr>
          <a:xfrm>
            <a:off x="4433949" y="4212387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</a:pPr>
            <a:r>
              <a:rPr lang="en-AU" sz="10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UV Snapshot</a:t>
            </a:r>
            <a:endParaRPr sz="1000" b="0" i="0" u="none" strike="noStrike" cap="non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3" name="Shape 213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33949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4" name="Shape 214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1999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1852649" y="1472900"/>
            <a:ext cx="21690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in the green boxes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1999" y="2251037"/>
            <a:ext cx="2572685" cy="124882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3949" y="1597972"/>
            <a:ext cx="2670300" cy="26763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>
                <a:latin typeface="Roboto"/>
                <a:ea typeface="Roboto"/>
                <a:cs typeface="Roboto"/>
                <a:sym typeface="Roboto"/>
              </a:rPr>
              <a:t>Modeling Level shots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Shape 221"/>
          <p:cNvSpPr txBox="1"/>
          <p:nvPr/>
        </p:nvSpPr>
        <p:spPr>
          <a:xfrm>
            <a:off x="369149" y="4243262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 view 1</a:t>
            </a:r>
            <a:endParaRPr sz="10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2" name="Shape 222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6849" y="150875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23" name="Shape 223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3724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483849" y="1472900"/>
            <a:ext cx="21690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in the green boxes</a:t>
            </a:r>
            <a:endParaRPr/>
          </a:p>
        </p:txBody>
      </p:sp>
      <p:pic>
        <p:nvPicPr>
          <p:cNvPr id="225" name="Shape 225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49974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6" name="Shape 226"/>
          <p:cNvSpPr txBox="1"/>
          <p:nvPr/>
        </p:nvSpPr>
        <p:spPr>
          <a:xfrm>
            <a:off x="3236849" y="4274312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 view 2</a:t>
            </a:r>
            <a:endParaRPr sz="10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Shape 227"/>
          <p:cNvSpPr txBox="1"/>
          <p:nvPr/>
        </p:nvSpPr>
        <p:spPr>
          <a:xfrm>
            <a:off x="6049974" y="4274312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 view </a:t>
            </a:r>
            <a:r>
              <a:rPr lang="en-AU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10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293" y="2347314"/>
            <a:ext cx="2508156" cy="11242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7127" y="2065255"/>
            <a:ext cx="2396202" cy="16525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2347" y="1594718"/>
            <a:ext cx="2065554" cy="25936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Feedback|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Modelling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83575" y="1338175"/>
            <a:ext cx="5726400" cy="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Obtain approval for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model and UV unwrap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before texturing your asset.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34" name="Shape 234"/>
          <p:cNvGraphicFramePr/>
          <p:nvPr/>
        </p:nvGraphicFramePr>
        <p:xfrm>
          <a:off x="479287" y="1710920"/>
          <a:ext cx="7384775" cy="1231775"/>
        </p:xfrm>
        <a:graphic>
          <a:graphicData uri="http://schemas.openxmlformats.org/drawingml/2006/table">
            <a:tbl>
              <a:tblPr>
                <a:noFill/>
                <a:tableStyleId>{1B90D0D8-16C1-4DD3-9769-86513FD2147B}</a:tableStyleId>
              </a:tblPr>
              <a:tblGrid>
                <a:gridCol w="6581450"/>
                <a:gridCol w="803325"/>
              </a:tblGrid>
              <a:tr h="284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Feedback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Approved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</a:tr>
              <a:tr h="896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9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35" name="Shape 235"/>
          <p:cNvSpPr txBox="1"/>
          <p:nvPr/>
        </p:nvSpPr>
        <p:spPr>
          <a:xfrm>
            <a:off x="7309550" y="227745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1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Task|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Texturing</a:t>
            </a:r>
            <a:endParaRPr/>
          </a:p>
        </p:txBody>
      </p:sp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Texturing Tasks: </a:t>
            </a:r>
            <a:r>
              <a:rPr lang="en-AU" sz="900" b="1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0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Take two other assets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marR="0" lvl="1" indent="-44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Gather or create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images to create the required texture maps.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lvl="1" indent="-44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Paste the textures into the slide below.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lvl="1" indent="-44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Screen capture a perspective view of the model with the textures applied and paste it into the slide below.</a:t>
            </a: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900" b="1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Maps required: 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Diffuse map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0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Normal map</a:t>
            </a: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900" b="1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Requirements:</a:t>
            </a:r>
            <a:r>
              <a:rPr lang="en-AU" sz="1000" b="1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Export your individual maps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 an appropriate format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using the naming conventions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set in the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sset list.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Ensure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your model uses no more than two materials, which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must be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named appropriately.	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9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1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24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23525" y="1200150"/>
            <a:ext cx="6888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Introduction: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This assessment will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examine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the processes of planning, designing and creating a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n environment, using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simple and efficient 3D asset,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 line with a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brief,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involving the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use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of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 real-time engine.</a:t>
            </a: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900" b="1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will include:</a:t>
            </a:r>
            <a:endParaRPr/>
          </a:p>
          <a:p>
            <a:pPr marL="342900" marR="0" lvl="0" indent="-228600" algn="l" rtl="0">
              <a:lnSpc>
                <a:spcPct val="115000"/>
              </a:lnSpc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Analysing a brief.</a:t>
            </a:r>
            <a:endParaRPr/>
          </a:p>
          <a:p>
            <a:pPr marL="342900" marR="0" lvl="0" indent="-228600" algn="l" rtl="0">
              <a:lnSpc>
                <a:spcPct val="115000"/>
              </a:lnSpc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Gathering reference and developing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 environmental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concepts.</a:t>
            </a:r>
            <a:endParaRPr/>
          </a:p>
          <a:p>
            <a:pPr marL="342900" marR="0" lvl="0" indent="-228600" algn="l" rtl="0">
              <a:lnSpc>
                <a:spcPct val="115000"/>
              </a:lnSpc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Editing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asset lists and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setting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naming conventions.</a:t>
            </a:r>
            <a:endParaRPr/>
          </a:p>
          <a:p>
            <a:pPr marL="342900" marR="0" lvl="0" indent="-228600" algn="l" rtl="0">
              <a:lnSpc>
                <a:spcPct val="115000"/>
              </a:lnSpc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Modelling, UV unwrapping and texturing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objects for the environment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.  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marR="0" lvl="0" indent="-228600" algn="l" rtl="0">
              <a:lnSpc>
                <a:spcPct val="115000"/>
              </a:lnSpc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Building,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Lighting and presenting the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environment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 a real-time engine.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marR="0" lvl="0" indent="-228600" algn="l" rtl="0">
              <a:lnSpc>
                <a:spcPct val="115000"/>
              </a:lnSpc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Gathering and addressing feedback and conducting a post mortem review.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518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None/>
            </a:pPr>
            <a:r>
              <a:rPr lang="en-AU" sz="1000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instructions:</a:t>
            </a:r>
            <a:endParaRPr/>
          </a:p>
          <a:p>
            <a:pPr marL="342900" lvl="0" indent="-228600" rtl="0">
              <a:lnSpc>
                <a:spcPct val="115000"/>
              </a:lnSpc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sections marked in </a:t>
            </a:r>
            <a:r>
              <a:rPr lang="en-AU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green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must be edited/filled out by each student. Be sure to replace “Student Name” on the first slide and the in the document title with your name.</a:t>
            </a:r>
            <a:endParaRPr sz="1000" b="1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Shape 246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4800" y="1381825"/>
            <a:ext cx="2927100" cy="30708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Textures|</a:t>
            </a:r>
            <a:r>
              <a:rPr lang="en-AU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Asset 1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Shape 248"/>
          <p:cNvSpPr txBox="1"/>
          <p:nvPr/>
        </p:nvSpPr>
        <p:spPr>
          <a:xfrm>
            <a:off x="3540325" y="1998625"/>
            <a:ext cx="111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Diffuse</a:t>
            </a: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9" name="Shape 249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50800" y="1381825"/>
            <a:ext cx="1439100" cy="14709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50" name="Shape 250"/>
          <p:cNvSpPr txBox="1"/>
          <p:nvPr/>
        </p:nvSpPr>
        <p:spPr>
          <a:xfrm>
            <a:off x="3459475" y="3598425"/>
            <a:ext cx="12366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Normal</a:t>
            </a: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Shape 251"/>
          <p:cNvSpPr txBox="1"/>
          <p:nvPr/>
        </p:nvSpPr>
        <p:spPr>
          <a:xfrm>
            <a:off x="7607300" y="1998675"/>
            <a:ext cx="12366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Specular </a:t>
            </a:r>
            <a:endParaRPr sz="10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(if created</a:t>
            </a:r>
            <a:r>
              <a:rPr lang="en-AU" sz="10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0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Shape 252"/>
          <p:cNvSpPr txBox="1"/>
          <p:nvPr/>
        </p:nvSpPr>
        <p:spPr>
          <a:xfrm>
            <a:off x="583200" y="4452625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Textured Model </a:t>
            </a:r>
            <a:endParaRPr/>
          </a:p>
        </p:txBody>
      </p:sp>
      <p:pic>
        <p:nvPicPr>
          <p:cNvPr id="253" name="Shape 253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03075" y="1381875"/>
            <a:ext cx="1439100" cy="14709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4" name="Shape 254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50800" y="2981625"/>
            <a:ext cx="1439100" cy="14709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833850" y="1379502"/>
            <a:ext cx="21690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in the green boxes</a:t>
            </a:r>
            <a:endParaRPr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249" y="2026448"/>
            <a:ext cx="2396202" cy="165255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569" y="1379502"/>
            <a:ext cx="1455281" cy="145528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569" y="2963683"/>
            <a:ext cx="1434502" cy="14345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Shape 260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4800" y="1381825"/>
            <a:ext cx="2927100" cy="30708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Textures|</a:t>
            </a:r>
            <a:r>
              <a:rPr lang="en-AU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Asset 2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Shape 262"/>
          <p:cNvSpPr txBox="1"/>
          <p:nvPr/>
        </p:nvSpPr>
        <p:spPr>
          <a:xfrm>
            <a:off x="3540325" y="1998625"/>
            <a:ext cx="111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Diffuse</a:t>
            </a: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3" name="Shape 263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50800" y="1381825"/>
            <a:ext cx="1439100" cy="14709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4" name="Shape 264"/>
          <p:cNvSpPr txBox="1"/>
          <p:nvPr/>
        </p:nvSpPr>
        <p:spPr>
          <a:xfrm>
            <a:off x="3459475" y="3598425"/>
            <a:ext cx="12366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Normal</a:t>
            </a: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Shape 265"/>
          <p:cNvSpPr txBox="1"/>
          <p:nvPr/>
        </p:nvSpPr>
        <p:spPr>
          <a:xfrm>
            <a:off x="7607300" y="1998675"/>
            <a:ext cx="12366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Specular </a:t>
            </a: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(if created</a:t>
            </a:r>
            <a:r>
              <a:rPr lang="en-AU" sz="10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Shape 266"/>
          <p:cNvSpPr txBox="1"/>
          <p:nvPr/>
        </p:nvSpPr>
        <p:spPr>
          <a:xfrm>
            <a:off x="583200" y="4452625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Font typeface="Roboto"/>
              <a:buNone/>
            </a:pPr>
            <a:r>
              <a:rPr lang="en-AU" sz="10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Textured Model </a:t>
            </a:r>
            <a:endParaRPr/>
          </a:p>
        </p:txBody>
      </p:sp>
      <p:pic>
        <p:nvPicPr>
          <p:cNvPr id="267" name="Shape 267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03075" y="1381875"/>
            <a:ext cx="1439100" cy="14709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68" name="Shape 268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50800" y="2981625"/>
            <a:ext cx="1439100" cy="14709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833850" y="1379502"/>
            <a:ext cx="21690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in the green boxes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282" y="3101728"/>
            <a:ext cx="1291547" cy="12915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075" y="1426065"/>
            <a:ext cx="1358775" cy="13587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29045" t="-181" r="4387" b="3"/>
          <a:stretch/>
        </p:blipFill>
        <p:spPr>
          <a:xfrm>
            <a:off x="488473" y="1920898"/>
            <a:ext cx="2835271" cy="19126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Task|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Upload</a:t>
            </a: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323524" y="1203600"/>
            <a:ext cx="54687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Upload Tasks: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Import your model into the game engine</a:t>
            </a:r>
            <a:endParaRPr>
              <a:solidFill>
                <a:srgbClr val="8CB3E3"/>
              </a:solidFill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Apply all required materials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textures.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Adjust the scene lighting and post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processing filters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Take a series of at least three screenshots in engine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and paste it into the slide below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AU" sz="9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AU" sz="9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9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Requirements: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Use appropriate descriptions and tags.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marR="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4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>
                <a:latin typeface="Roboto"/>
                <a:ea typeface="Roboto"/>
                <a:cs typeface="Roboto"/>
                <a:sym typeface="Roboto"/>
              </a:rPr>
              <a:t>Final Level Shots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Shape 281"/>
          <p:cNvSpPr txBox="1"/>
          <p:nvPr/>
        </p:nvSpPr>
        <p:spPr>
          <a:xfrm>
            <a:off x="369149" y="4243262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 view 1</a:t>
            </a:r>
            <a:endParaRPr sz="10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2" name="Shape 282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6849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3" name="Shape 283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3724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483849" y="1472900"/>
            <a:ext cx="21690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in the green boxes</a:t>
            </a:r>
            <a:endParaRPr/>
          </a:p>
        </p:txBody>
      </p:sp>
      <p:pic>
        <p:nvPicPr>
          <p:cNvPr id="285" name="Shape 285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49974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6" name="Shape 286"/>
          <p:cNvSpPr txBox="1"/>
          <p:nvPr/>
        </p:nvSpPr>
        <p:spPr>
          <a:xfrm>
            <a:off x="3236849" y="4274312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 view 2</a:t>
            </a:r>
            <a:endParaRPr sz="10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Shape 287"/>
          <p:cNvSpPr txBox="1"/>
          <p:nvPr/>
        </p:nvSpPr>
        <p:spPr>
          <a:xfrm>
            <a:off x="6049974" y="4274312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 view </a:t>
            </a:r>
            <a:r>
              <a:rPr lang="en-AU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AU"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1000" b="0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615" y="1967184"/>
            <a:ext cx="2686409" cy="18665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6849" y="1967183"/>
            <a:ext cx="2644054" cy="17627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395" y="2091435"/>
            <a:ext cx="2659457" cy="16180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Task|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Post Mortem</a:t>
            </a:r>
            <a:endParaRPr/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Post Mortem Tasks: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Answer all the questions in the post mortem slide below.</a:t>
            </a:r>
            <a:b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Requirements: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questions must be answered in sentence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 (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25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W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ords).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Be sure to check your spelling, grammar and punctuation.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2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2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AU" sz="12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2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2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323521" y="1203600"/>
            <a:ext cx="842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Did the asset turn out as you expected?, If so how is it different?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900" i="0" u="none" strike="noStrike" cap="none" dirty="0" smtClean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Yes, the asset turn out as I expected it has good quality of model and texture.</a:t>
            </a:r>
            <a:endParaRPr sz="90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What was challenging in its creation?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900" b="0" i="0" u="none" strike="noStrike" cap="none" dirty="0" smtClean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The challenging part in the creation was </a:t>
            </a: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What are you most proud of about the asset?</a:t>
            </a:r>
            <a:endParaRPr sz="1000" b="1" i="0" u="none" strike="noStrike" cap="none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900" dirty="0" smtClean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I am very proud that the assets I created as it contain good quality of UV.</a:t>
            </a:r>
            <a:endParaRPr sz="900" b="0" i="0" u="none" strike="noStrike" cap="none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What would you do differently?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900" b="0" i="0" u="none" strike="noStrike" cap="none" dirty="0" smtClean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I would do UV unwrapping and texturing differently because that will make the model look better.</a:t>
            </a: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What new skills / things did you learn?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900" b="0" i="0" u="none" strike="noStrike" cap="none" dirty="0" smtClean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The new skills I learnt in this creation are I learnt to use extruding tool, planner UV tool, Exporting to Unreal Engine with </a:t>
            </a:r>
            <a:r>
              <a:rPr lang="en-US" sz="900" b="0" i="0" u="none" strike="noStrike" cap="none" dirty="0" err="1" smtClean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texure</a:t>
            </a:r>
            <a:r>
              <a:rPr lang="en-US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000" b="1" i="0" u="none" strike="noStrike" cap="none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Shape 29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Post Mortem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Feedback|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Final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383575" y="1338175"/>
            <a:ext cx="5448600" cy="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Obtain approval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for the final deliverables of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assessment.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06" name="Shape 306"/>
          <p:cNvGraphicFramePr/>
          <p:nvPr/>
        </p:nvGraphicFramePr>
        <p:xfrm>
          <a:off x="479287" y="1710920"/>
          <a:ext cx="7384775" cy="1231775"/>
        </p:xfrm>
        <a:graphic>
          <a:graphicData uri="http://schemas.openxmlformats.org/drawingml/2006/table">
            <a:tbl>
              <a:tblPr>
                <a:noFill/>
                <a:tableStyleId>{1B90D0D8-16C1-4DD3-9769-86513FD2147B}</a:tableStyleId>
              </a:tblPr>
              <a:tblGrid>
                <a:gridCol w="6581450"/>
                <a:gridCol w="803325"/>
              </a:tblGrid>
              <a:tr h="284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Feedback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Approved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</a:tr>
              <a:tr h="896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9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07" name="Shape 307"/>
          <p:cNvSpPr txBox="1"/>
          <p:nvPr/>
        </p:nvSpPr>
        <p:spPr>
          <a:xfrm>
            <a:off x="7309550" y="227745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1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Task|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Submission</a:t>
            </a:r>
            <a:endParaRPr/>
          </a:p>
        </p:txBody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following files </a:t>
            </a:r>
            <a:r>
              <a:rPr lang="en-AU" sz="9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Must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be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given to your teacher in an appropriate format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b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Meshes: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of your mesh files in both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.mb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and .fbx format.</a:t>
            </a:r>
            <a:endParaRPr/>
          </a:p>
          <a:p>
            <a:pPr marL="457200" marR="0" lvl="0" indent="4572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YourName_Assess1_AssetName1.ma </a:t>
            </a:r>
            <a:endParaRPr/>
          </a:p>
          <a:p>
            <a:pPr marL="457200" marR="0" lvl="0" indent="4572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YourName_Assess1_AssetName1.fbx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Textures: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Photoshop .PSD texture files.</a:t>
            </a:r>
            <a:endParaRPr/>
          </a:p>
          <a:p>
            <a:pPr marL="0" marR="0" lvl="0" indent="4572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en-AU" sz="9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YourName_Assess1_AssetName1.psd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individual exported texture images in .tga format.</a:t>
            </a:r>
            <a:endParaRPr/>
          </a:p>
          <a:p>
            <a:pPr marL="457200" marR="0" lvl="0" indent="4572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AssetName1_</a:t>
            </a:r>
            <a:r>
              <a:rPr lang="en-AU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AU" sz="9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.tga</a:t>
            </a:r>
            <a:endParaRPr/>
          </a:p>
          <a:p>
            <a:pPr marL="457200" marR="0" lvl="0" indent="3810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lang="en-AU" sz="9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AssetName1_S.tga</a:t>
            </a:r>
            <a:endParaRPr/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Level:</a:t>
            </a:r>
            <a:endParaRPr/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Unreal files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YourName_ProjectName</a:t>
            </a:r>
            <a:endParaRPr sz="900">
              <a:solidFill>
                <a:srgbClr val="00B0F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Presentation: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power point must be submitted to Canvas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/>
          </a:p>
          <a:p>
            <a:pPr marL="457200" marR="0" lvl="0" indent="4572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YourName_Assess1_Presentation.ppt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24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Brief|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Overview &amp; </a:t>
            </a:r>
            <a:r>
              <a:rPr lang="en-AU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Requirements</a:t>
            </a:r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323524" y="1203600"/>
            <a:ext cx="81105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1000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Overview: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Utilising polygon modelling techniques create a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asset suitable for a game engine 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to be uploaded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into either a game engine,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Sketchfab or similar.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000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Models: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mesh topology and UV layouts must be clean and efficient.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Textures:</a:t>
            </a:r>
            <a:endParaRPr/>
          </a:p>
          <a:p>
            <a: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Textures must meet the technical requirements set in the the asset list.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Textures are to be exported in an appropriate format. E.g. PNG. JPG. TGA. etc.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Presentation:</a:t>
            </a:r>
            <a:endParaRPr/>
          </a:p>
          <a:p>
            <a: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final level is to be uploaded to real time engine and lit appropriately.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1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4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 txBox="1"/>
          <p:nvPr/>
        </p:nvSpPr>
        <p:spPr>
          <a:xfrm>
            <a:off x="1667374" y="4212387"/>
            <a:ext cx="2670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0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Task|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Description</a:t>
            </a:r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Description Task: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Considering the brief, write a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description of what your environment will be about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0 Words).</a:t>
            </a:r>
            <a:b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Eg, A battered old</a:t>
            </a:r>
            <a:r>
              <a:rPr lang="en-AU" sz="9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 street, The windows are barred, and doors locked. Rubbish is strewn all over the floor. A war of words is played out in the graffiti on the walls. The light seems to have traveled a while to be here and is quickly trying to take a breath of air before running away., leaving dark shadows and murky lights. Near the end of the street is a building that looks clean in comparison, yet still dirty. Lights are coming from behind the barred windows and the door looks open and inviting. Calm music is playing from within.</a:t>
            </a:r>
            <a:endParaRPr sz="900" b="0" i="0" u="none" strike="noStrike" cap="none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1000" b="1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Include: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location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What time is it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marR="0" lvl="1" indent="-38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9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Future, past, present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marR="0" lvl="1" indent="-38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9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Morning, noon, night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Genre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Colour palette</a:t>
            </a:r>
            <a:endParaRPr/>
          </a:p>
          <a:p>
            <a:pPr marL="457200" marR="0" lvl="0" indent="-234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None/>
            </a:pP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Asset List:</a:t>
            </a:r>
            <a:endParaRPr sz="1000" b="1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Set up a list of assets, updating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the naming conventions for your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asset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and its associated textures on the next slide. Duplicate the slide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for more assets 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5" name="Shape 125"/>
          <p:cNvGraphicFramePr/>
          <p:nvPr>
            <p:extLst>
              <p:ext uri="{D42A27DB-BD31-4B8C-83A1-F6EECF244321}">
                <p14:modId xmlns:p14="http://schemas.microsoft.com/office/powerpoint/2010/main" val="1426312439"/>
              </p:ext>
            </p:extLst>
          </p:nvPr>
        </p:nvGraphicFramePr>
        <p:xfrm>
          <a:off x="232537" y="1164378"/>
          <a:ext cx="8545400" cy="3817485"/>
        </p:xfrm>
        <a:graphic>
          <a:graphicData uri="http://schemas.openxmlformats.org/drawingml/2006/table">
            <a:tbl>
              <a:tblPr>
                <a:noFill/>
                <a:tableStyleId>{1B90D0D8-16C1-4DD3-9769-86513FD2147B}</a:tableStyleId>
              </a:tblPr>
              <a:tblGrid>
                <a:gridCol w="2162775"/>
                <a:gridCol w="960775"/>
                <a:gridCol w="1166750"/>
                <a:gridCol w="825500"/>
                <a:gridCol w="1888350"/>
                <a:gridCol w="1541250"/>
              </a:tblGrid>
              <a:tr h="257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 dirty="0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Asset </a:t>
                      </a:r>
                      <a:endParaRPr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Polycount 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Textures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Tex. Size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 u="none" strike="noStrike" cap="none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Texture Name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9D9D9"/>
                        </a:buClr>
                        <a:buFont typeface="Roboto"/>
                        <a:buNone/>
                      </a:pPr>
                      <a:r>
                        <a:rPr lang="en-AU" sz="1000" b="1">
                          <a:solidFill>
                            <a:srgbClr val="D9D9D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</a:tr>
              <a:tr h="708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2D050"/>
                        </a:buClr>
                        <a:buFont typeface="Roboto"/>
                        <a:buNone/>
                      </a:pPr>
                      <a:r>
                        <a:rPr lang="en-AU" sz="900" u="none" strike="noStrike" cap="none" dirty="0" smtClean="0">
                          <a:solidFill>
                            <a:srgbClr val="92D05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AsishSharma_Bridge_Tunnel_Textured.fbx</a:t>
                      </a:r>
                      <a:endParaRPr sz="900" u="none" strike="noStrike" cap="none" dirty="0">
                        <a:solidFill>
                          <a:srgbClr val="92D05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&lt;1500 Tri’s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Diffuse (Alpha)       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56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Specular   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56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Normal                   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1024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56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1024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56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1024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2D050"/>
                        </a:buClr>
                        <a:buFont typeface="Roboto"/>
                        <a:buNone/>
                      </a:pPr>
                      <a:r>
                        <a:rPr lang="en-AU" sz="900" u="none" strike="noStrike" cap="none" dirty="0" smtClean="0">
                          <a:solidFill>
                            <a:srgbClr val="92D05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TowerFoundation_Texture1.jpg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2D050"/>
                        </a:buClr>
                        <a:buFont typeface="Roboto"/>
                        <a:buNone/>
                      </a:pPr>
                      <a:r>
                        <a:rPr lang="en-US" sz="900" u="none" strike="noStrike" cap="none" dirty="0" smtClean="0">
                          <a:solidFill>
                            <a:srgbClr val="92D05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TowerFoundation_Texture2.jpg</a:t>
                      </a:r>
                      <a:endParaRPr sz="900" u="none" strike="noStrike" cap="none" dirty="0">
                        <a:solidFill>
                          <a:srgbClr val="92D05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AU" sz="900" dirty="0" smtClean="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Golden Gate Bridge</a:t>
                      </a:r>
                      <a:endParaRPr sz="900" u="none" strike="noStrike" cap="none" dirty="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729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2D050"/>
                        </a:buClr>
                        <a:buFont typeface="Roboto"/>
                        <a:buNone/>
                      </a:pPr>
                      <a:r>
                        <a:rPr lang="en-AU" sz="900" u="none" strike="noStrike" cap="none" dirty="0" smtClean="0">
                          <a:solidFill>
                            <a:srgbClr val="92D05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AsishSharma_Boat.fbx</a:t>
                      </a:r>
                      <a:endParaRPr sz="900" u="none" strike="noStrike" cap="none" dirty="0">
                        <a:solidFill>
                          <a:srgbClr val="92D05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&lt;1500 Tri’s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Diffuse (Alpha)       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56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Specular   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56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Normal                   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1024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56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1024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56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Font typeface="Roboto"/>
                        <a:buNone/>
                      </a:pPr>
                      <a:r>
                        <a:rPr lang="en-AU" sz="900" u="none" strike="noStrike" cap="non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1024</a:t>
                      </a: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2D050"/>
                        </a:buClr>
                        <a:buFont typeface="Roboto"/>
                        <a:buNone/>
                      </a:pPr>
                      <a:r>
                        <a:rPr lang="en-AU" sz="900" u="none" strike="noStrike" cap="none" dirty="0" smtClean="0">
                          <a:solidFill>
                            <a:srgbClr val="92D05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BoatUV_Texture.psd</a:t>
                      </a: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 smtClean="0">
                          <a:solidFill>
                            <a:srgbClr val="92D05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Wooden Boat</a:t>
                      </a:r>
                      <a:endParaRPr sz="900" u="none" strike="noStrike" cap="none" dirty="0">
                        <a:solidFill>
                          <a:srgbClr val="92D05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55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 smtClean="0">
                          <a:solidFill>
                            <a:srgbClr val="92D05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AsishSharma_Tunnel_Sign.fbx</a:t>
                      </a:r>
                      <a:endParaRPr sz="900" u="none" strike="noStrike" cap="none" dirty="0">
                        <a:solidFill>
                          <a:srgbClr val="92D05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 dirty="0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 dirty="0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 dirty="0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 smtClean="0">
                          <a:solidFill>
                            <a:srgbClr val="92D05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TunnelSign_Texture.jpg</a:t>
                      </a:r>
                      <a:endParaRPr sz="900" u="none" strike="noStrike" cap="none" dirty="0">
                        <a:solidFill>
                          <a:srgbClr val="92D05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 smtClean="0">
                          <a:solidFill>
                            <a:srgbClr val="92D05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Tunnel Sign</a:t>
                      </a:r>
                      <a:endParaRPr sz="900" u="none" strike="noStrike" cap="none" dirty="0">
                        <a:solidFill>
                          <a:srgbClr val="92D05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033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solidFill>
                          <a:srgbClr val="92D05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solidFill>
                          <a:srgbClr val="92D05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 dirty="0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Description/Asset List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Task|</a:t>
            </a:r>
            <a:r>
              <a:rPr lang="en-AU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Reference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23526" y="1200150"/>
            <a:ext cx="6532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Reference</a:t>
            </a: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 Tasks: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1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Gather reference images for your asset, include material reference and consider the colour palette. Paste the images into the slide below.</a:t>
            </a:r>
            <a:r>
              <a:rPr lang="en-AU" sz="9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AU" sz="9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900" b="1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Requirements: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Add notes where relevant and crop images so that they only include the important elements.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endParaRPr sz="9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hape 137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525" y="1203600"/>
            <a:ext cx="8424600" cy="36027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Reference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341850" y="1203600"/>
            <a:ext cx="24603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</a:t>
            </a:r>
            <a:r>
              <a:rPr lang="en-AU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into</a:t>
            </a: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the green b</a:t>
            </a:r>
            <a:r>
              <a:rPr lang="en-AU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ox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5" y="1289369"/>
            <a:ext cx="2467637" cy="13880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162" y="1423859"/>
            <a:ext cx="3835217" cy="12535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379" y="1423859"/>
            <a:ext cx="1915965" cy="12773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38" y="3108919"/>
            <a:ext cx="2467637" cy="14405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943" y="3289042"/>
            <a:ext cx="3152569" cy="11916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428" y="2811905"/>
            <a:ext cx="1920076" cy="19200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Task|</a:t>
            </a:r>
            <a:r>
              <a:rPr lang="en-AU" sz="3000" b="0" i="0" u="none" strike="noStrike" cap="none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Concepting</a:t>
            </a:r>
            <a:endParaRPr sz="3000" b="0" i="0" u="none" strike="noStrike" cap="none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Concepting Tasks: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1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Create a 3 rough thumbnail sketches  for your environment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1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Create at least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1-2 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thumbnail sketches of </a:t>
            </a: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each key asset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42950" marR="0" lvl="1" indent="-50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100"/>
              <a:buFont typeface="Roboto"/>
              <a:buChar char="–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These are the key assets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100"/>
              <a:buFont typeface="Roboto"/>
              <a:buChar char="•"/>
            </a:pPr>
            <a:r>
              <a:rPr lang="en-AU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paste them into the slide below</a:t>
            </a: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AU" sz="11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AU" sz="11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100" b="1" i="0" u="none" strike="noStrike" cap="non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10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Requirements:</a:t>
            </a:r>
            <a:endParaRPr/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AU" sz="900" b="0" i="0" u="none" strike="noStrike" cap="none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Thumbnails must include the overall form and major details.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24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Font typeface="Calibri"/>
              <a:buNone/>
            </a:pPr>
            <a:r>
              <a:rPr lang="en-AU" sz="3600" b="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Thumbnails - Environment</a:t>
            </a:r>
            <a:endParaRPr sz="3000" b="0" i="0" u="none" strike="noStrike" cap="none" dirty="0">
              <a:solidFill>
                <a:srgbClr val="8CB3E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1" name="Shape 151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21375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2" name="Shape 152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9425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3" name="Shape 153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53325" y="1472900"/>
            <a:ext cx="2670300" cy="2801400"/>
          </a:xfrm>
          <a:prstGeom prst="roundRect">
            <a:avLst>
              <a:gd name="adj" fmla="val 3815"/>
            </a:avLst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40075" y="1472900"/>
            <a:ext cx="21690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Font typeface="Arial"/>
              <a:buNone/>
            </a:pPr>
            <a:r>
              <a:rPr lang="en-AU" sz="900" b="0" i="0" u="none" strike="noStrike" cap="none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Paste your images in the green boxes</a:t>
            </a:r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25" y="1956488"/>
            <a:ext cx="2670300" cy="19073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255" y="2068322"/>
            <a:ext cx="2674420" cy="1910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205" y="2068322"/>
            <a:ext cx="2637723" cy="18840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</TotalTime>
  <Words>968</Words>
  <Application>Microsoft Office PowerPoint</Application>
  <PresentationFormat>On-screen Show (16:9)</PresentationFormat>
  <Paragraphs>248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Roboto</vt:lpstr>
      <vt:lpstr>Office Theme1</vt:lpstr>
      <vt:lpstr>Environment Development Assessment 4</vt:lpstr>
      <vt:lpstr>Introduction</vt:lpstr>
      <vt:lpstr>Brief|Overview &amp; Requirements</vt:lpstr>
      <vt:lpstr>Task|Description</vt:lpstr>
      <vt:lpstr>Description/Asset List</vt:lpstr>
      <vt:lpstr>Task|Reference</vt:lpstr>
      <vt:lpstr>Reference</vt:lpstr>
      <vt:lpstr>Task|Concepting</vt:lpstr>
      <vt:lpstr>Thumbnails - Environment</vt:lpstr>
      <vt:lpstr>Thumbnails - Key Assets</vt:lpstr>
      <vt:lpstr>Task|Primitive Blockout</vt:lpstr>
      <vt:lpstr>Primitives Blockout</vt:lpstr>
      <vt:lpstr>Feedback|Pre-production</vt:lpstr>
      <vt:lpstr>Task|Modelling</vt:lpstr>
      <vt:lpstr>Modelling &amp; UV|Asset 1</vt:lpstr>
      <vt:lpstr>Modelling &amp; UV|Asset 2</vt:lpstr>
      <vt:lpstr>Modeling Level shots</vt:lpstr>
      <vt:lpstr>Feedback|Modelling</vt:lpstr>
      <vt:lpstr>Task|Texturing</vt:lpstr>
      <vt:lpstr>Textures|Asset 1</vt:lpstr>
      <vt:lpstr>Textures|Asset 2</vt:lpstr>
      <vt:lpstr>Task|Upload</vt:lpstr>
      <vt:lpstr>Final Level Shots</vt:lpstr>
      <vt:lpstr>Task|Post Mortem</vt:lpstr>
      <vt:lpstr>Post Mortem</vt:lpstr>
      <vt:lpstr>Feedback|Final</vt:lpstr>
      <vt:lpstr>Task|Submission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 Development Assessment 4</dc:title>
  <dc:creator>Evan Ganiaris</dc:creator>
  <cp:lastModifiedBy>Abishak Sharma</cp:lastModifiedBy>
  <cp:revision>59</cp:revision>
  <dcterms:modified xsi:type="dcterms:W3CDTF">2018-07-03T00:45:09Z</dcterms:modified>
</cp:coreProperties>
</file>